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sldIdLst>
    <p:sldId id="270" r:id="rId5"/>
    <p:sldId id="261" r:id="rId6"/>
    <p:sldId id="723" r:id="rId7"/>
    <p:sldId id="725" r:id="rId8"/>
    <p:sldId id="740" r:id="rId9"/>
    <p:sldId id="727" r:id="rId10"/>
    <p:sldId id="741" r:id="rId11"/>
    <p:sldId id="742" r:id="rId12"/>
    <p:sldId id="743" r:id="rId13"/>
    <p:sldId id="744" r:id="rId14"/>
    <p:sldId id="72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3"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7F7"/>
    <a:srgbClr val="E6E6E6"/>
    <a:srgbClr val="1C1E26"/>
    <a:srgbClr val="303342"/>
    <a:srgbClr val="485F74"/>
    <a:srgbClr val="354655"/>
    <a:srgbClr val="C80000"/>
    <a:srgbClr val="85B31F"/>
    <a:srgbClr val="3C4052"/>
    <a:srgbClr val="D83C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878" autoAdjust="0"/>
    <p:restoredTop sz="95652" autoAdjust="0"/>
  </p:normalViewPr>
  <p:slideViewPr>
    <p:cSldViewPr snapToGrid="0">
      <p:cViewPr varScale="1">
        <p:scale>
          <a:sx n="127" d="100"/>
          <a:sy n="127" d="100"/>
        </p:scale>
        <p:origin x="200" y="272"/>
      </p:cViewPr>
      <p:guideLst>
        <p:guide orient="horz" pos="2160"/>
        <p:guide pos="3840"/>
      </p:guideLst>
    </p:cSldViewPr>
  </p:slideViewPr>
  <p:outlineViewPr>
    <p:cViewPr>
      <p:scale>
        <a:sx n="75" d="100"/>
        <a:sy n="75" d="100"/>
      </p:scale>
      <p:origin x="0" y="0"/>
    </p:cViewPr>
  </p:outlineViewPr>
  <p:notesTextViewPr>
    <p:cViewPr>
      <p:scale>
        <a:sx n="3" d="2"/>
        <a:sy n="3" d="2"/>
      </p:scale>
      <p:origin x="0" y="0"/>
    </p:cViewPr>
  </p:notesTextViewPr>
  <p:sorterViewPr>
    <p:cViewPr varScale="1">
      <p:scale>
        <a:sx n="1" d="1"/>
        <a:sy n="1" d="1"/>
      </p:scale>
      <p:origin x="0" y="-1442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dLbls>
          <c:showLegendKey val="0"/>
          <c:showVal val="0"/>
          <c:showCatName val="0"/>
          <c:showSerName val="0"/>
          <c:showPercent val="0"/>
          <c:showBubbleSize val="0"/>
          <c:showLeaderLines val="0"/>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image1.png>
</file>

<file path=ppt/media/image10.PNG>
</file>

<file path=ppt/media/image11.PNG>
</file>

<file path=ppt/media/image12.png>
</file>

<file path=ppt/media/image13.png>
</file>

<file path=ppt/media/image2.jp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3EED04-A4F0-49ED-B42E-211B56474E8D}" type="datetimeFigureOut">
              <a:rPr lang="en-US" smtClean="0"/>
              <a:t>10/30/18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220CB7-DCA5-4E5B-97F1-300CDD8D2AAB}" type="slidenum">
              <a:rPr lang="en-US" smtClean="0"/>
              <a:t>‹#›</a:t>
            </a:fld>
            <a:endParaRPr lang="en-US"/>
          </a:p>
        </p:txBody>
      </p:sp>
    </p:spTree>
    <p:extLst>
      <p:ext uri="{BB962C8B-B14F-4D97-AF65-F5344CB8AC3E}">
        <p14:creationId xmlns:p14="http://schemas.microsoft.com/office/powerpoint/2010/main" val="3267183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F220CB7-DCA5-4E5B-97F1-300CDD8D2AAB}" type="slidenum">
              <a:rPr lang="en-US" smtClean="0"/>
              <a:t>1</a:t>
            </a:fld>
            <a:endParaRPr lang="en-US"/>
          </a:p>
        </p:txBody>
      </p:sp>
    </p:spTree>
    <p:extLst>
      <p:ext uri="{BB962C8B-B14F-4D97-AF65-F5344CB8AC3E}">
        <p14:creationId xmlns:p14="http://schemas.microsoft.com/office/powerpoint/2010/main" val="2419457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F220CB7-DCA5-4E5B-97F1-300CDD8D2AAB}" type="slidenum">
              <a:rPr lang="en-US" smtClean="0"/>
              <a:t>11</a:t>
            </a:fld>
            <a:endParaRPr lang="en-US"/>
          </a:p>
        </p:txBody>
      </p:sp>
    </p:spTree>
    <p:extLst>
      <p:ext uri="{BB962C8B-B14F-4D97-AF65-F5344CB8AC3E}">
        <p14:creationId xmlns:p14="http://schemas.microsoft.com/office/powerpoint/2010/main" val="1824117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F220CB7-DCA5-4E5B-97F1-300CDD8D2AAB}" type="slidenum">
              <a:rPr lang="en-US" smtClean="0"/>
              <a:t>2</a:t>
            </a:fld>
            <a:endParaRPr lang="en-US"/>
          </a:p>
        </p:txBody>
      </p:sp>
    </p:spTree>
    <p:extLst>
      <p:ext uri="{BB962C8B-B14F-4D97-AF65-F5344CB8AC3E}">
        <p14:creationId xmlns:p14="http://schemas.microsoft.com/office/powerpoint/2010/main" val="686636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F220CB7-DCA5-4E5B-97F1-300CDD8D2AAB}" type="slidenum">
              <a:rPr lang="en-US" smtClean="0"/>
              <a:t>3</a:t>
            </a:fld>
            <a:endParaRPr lang="en-US"/>
          </a:p>
        </p:txBody>
      </p:sp>
    </p:spTree>
    <p:extLst>
      <p:ext uri="{BB962C8B-B14F-4D97-AF65-F5344CB8AC3E}">
        <p14:creationId xmlns:p14="http://schemas.microsoft.com/office/powerpoint/2010/main" val="36379905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F220CB7-DCA5-4E5B-97F1-300CDD8D2AAB}" type="slidenum">
              <a:rPr lang="en-US" smtClean="0"/>
              <a:t>4</a:t>
            </a:fld>
            <a:endParaRPr lang="en-US"/>
          </a:p>
        </p:txBody>
      </p:sp>
    </p:spTree>
    <p:extLst>
      <p:ext uri="{BB962C8B-B14F-4D97-AF65-F5344CB8AC3E}">
        <p14:creationId xmlns:p14="http://schemas.microsoft.com/office/powerpoint/2010/main" val="1236496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F220CB7-DCA5-4E5B-97F1-300CDD8D2AAB}" type="slidenum">
              <a:rPr lang="en-US" smtClean="0"/>
              <a:t>5</a:t>
            </a:fld>
            <a:endParaRPr lang="en-US"/>
          </a:p>
        </p:txBody>
      </p:sp>
    </p:spTree>
    <p:extLst>
      <p:ext uri="{BB962C8B-B14F-4D97-AF65-F5344CB8AC3E}">
        <p14:creationId xmlns:p14="http://schemas.microsoft.com/office/powerpoint/2010/main" val="2990794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F220CB7-DCA5-4E5B-97F1-300CDD8D2AAB}" type="slidenum">
              <a:rPr lang="en-US" smtClean="0"/>
              <a:t>6</a:t>
            </a:fld>
            <a:endParaRPr lang="en-US"/>
          </a:p>
        </p:txBody>
      </p:sp>
    </p:spTree>
    <p:extLst>
      <p:ext uri="{BB962C8B-B14F-4D97-AF65-F5344CB8AC3E}">
        <p14:creationId xmlns:p14="http://schemas.microsoft.com/office/powerpoint/2010/main" val="26863537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F220CB7-DCA5-4E5B-97F1-300CDD8D2AAB}" type="slidenum">
              <a:rPr lang="en-US" smtClean="0"/>
              <a:t>7</a:t>
            </a:fld>
            <a:endParaRPr lang="en-US"/>
          </a:p>
        </p:txBody>
      </p:sp>
    </p:spTree>
    <p:extLst>
      <p:ext uri="{BB962C8B-B14F-4D97-AF65-F5344CB8AC3E}">
        <p14:creationId xmlns:p14="http://schemas.microsoft.com/office/powerpoint/2010/main" val="13023602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F220CB7-DCA5-4E5B-97F1-300CDD8D2AAB}" type="slidenum">
              <a:rPr lang="en-US" smtClean="0"/>
              <a:t>8</a:t>
            </a:fld>
            <a:endParaRPr lang="en-US"/>
          </a:p>
        </p:txBody>
      </p:sp>
    </p:spTree>
    <p:extLst>
      <p:ext uri="{BB962C8B-B14F-4D97-AF65-F5344CB8AC3E}">
        <p14:creationId xmlns:p14="http://schemas.microsoft.com/office/powerpoint/2010/main" val="22215591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F220CB7-DCA5-4E5B-97F1-300CDD8D2AAB}" type="slidenum">
              <a:rPr lang="en-US" smtClean="0"/>
              <a:t>9</a:t>
            </a:fld>
            <a:endParaRPr lang="en-US"/>
          </a:p>
        </p:txBody>
      </p:sp>
    </p:spTree>
    <p:extLst>
      <p:ext uri="{BB962C8B-B14F-4D97-AF65-F5344CB8AC3E}">
        <p14:creationId xmlns:p14="http://schemas.microsoft.com/office/powerpoint/2010/main" val="2953162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a:lvl1pPr>
          </a:lstStyle>
          <a:p>
            <a:r>
              <a:rPr lang="en-US" dirty="0"/>
              <a:t>Drag and Drop Image Here</a:t>
            </a:r>
          </a:p>
        </p:txBody>
      </p:sp>
    </p:spTree>
    <p:extLst>
      <p:ext uri="{BB962C8B-B14F-4D97-AF65-F5344CB8AC3E}">
        <p14:creationId xmlns:p14="http://schemas.microsoft.com/office/powerpoint/2010/main" val="3111469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6709979"/>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24_Custom Layout">
    <p:spTree>
      <p:nvGrpSpPr>
        <p:cNvPr id="1" name=""/>
        <p:cNvGrpSpPr/>
        <p:nvPr/>
      </p:nvGrpSpPr>
      <p:grpSpPr>
        <a:xfrm>
          <a:off x="0" y="0"/>
          <a:ext cx="0" cy="0"/>
          <a:chOff x="0" y="0"/>
          <a:chExt cx="0" cy="0"/>
        </a:xfrm>
      </p:grpSpPr>
      <p:sp>
        <p:nvSpPr>
          <p:cNvPr id="4" name="Rectangle 3"/>
          <p:cNvSpPr/>
          <p:nvPr userDrawn="1"/>
        </p:nvSpPr>
        <p:spPr>
          <a:xfrm>
            <a:off x="0" y="0"/>
            <a:ext cx="12192000" cy="648788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8921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11" name="Rectangle 10"/>
          <p:cNvSpPr/>
          <p:nvPr userDrawn="1"/>
        </p:nvSpPr>
        <p:spPr>
          <a:xfrm>
            <a:off x="0" y="1428299"/>
            <a:ext cx="1711234" cy="44369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3253983"/>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5" name="Group 14"/>
          <p:cNvGrpSpPr/>
          <p:nvPr userDrawn="1"/>
        </p:nvGrpSpPr>
        <p:grpSpPr>
          <a:xfrm rot="10800000">
            <a:off x="11858328" y="148422"/>
            <a:ext cx="332874" cy="590718"/>
            <a:chOff x="10026" y="148425"/>
            <a:chExt cx="332874" cy="590718"/>
          </a:xfrm>
        </p:grpSpPr>
        <p:sp>
          <p:nvSpPr>
            <p:cNvPr id="16" name="Rectangle 15"/>
            <p:cNvSpPr/>
            <p:nvPr/>
          </p:nvSpPr>
          <p:spPr>
            <a:xfrm>
              <a:off x="10026" y="148428"/>
              <a:ext cx="203334"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ectangle 1"/>
          <p:cNvSpPr/>
          <p:nvPr userDrawn="1"/>
        </p:nvSpPr>
        <p:spPr>
          <a:xfrm>
            <a:off x="0" y="6477000"/>
            <a:ext cx="12192000" cy="381000"/>
          </a:xfrm>
          <a:prstGeom prst="rect">
            <a:avLst/>
          </a:prstGeom>
          <a:solidFill>
            <a:srgbClr val="E6E6E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userDrawn="1"/>
        </p:nvSpPr>
        <p:spPr>
          <a:xfrm>
            <a:off x="11292841" y="6528300"/>
            <a:ext cx="799412" cy="276999"/>
          </a:xfrm>
          <a:prstGeom prst="rect">
            <a:avLst/>
          </a:prstGeom>
          <a:noFill/>
        </p:spPr>
        <p:txBody>
          <a:bodyPr wrap="square" rtlCol="0" anchor="ctr">
            <a:spAutoFit/>
          </a:bodyPr>
          <a:lstStyle/>
          <a:p>
            <a:pPr algn="r"/>
            <a:fld id="{260E2A6B-A809-4840-BF14-8648BC0BDF87}" type="slidenum">
              <a:rPr lang="id-ID" sz="1200" b="0" i="0" strike="noStrike" spc="0" smtClean="0">
                <a:solidFill>
                  <a:schemeClr val="accent1"/>
                </a:solidFill>
                <a:latin typeface="+mn-lt"/>
                <a:ea typeface="Roboto Condensed Light" panose="02000000000000000000" pitchFamily="2" charset="0"/>
                <a:cs typeface="Segoe UI Light" panose="020B0502040204020203" pitchFamily="34" charset="0"/>
              </a:rPr>
              <a:pPr algn="r"/>
              <a:t>‹#›</a:t>
            </a:fld>
            <a:endParaRPr lang="id-ID" sz="8000" b="0" i="0" strike="noStrike" spc="0" dirty="0">
              <a:solidFill>
                <a:schemeClr val="accent1"/>
              </a:solidFill>
              <a:latin typeface="+mn-lt"/>
              <a:ea typeface="Roboto Condensed Light" panose="02000000000000000000" pitchFamily="2" charset="0"/>
              <a:cs typeface="Segoe UI Light" panose="020B0502040204020203" pitchFamily="34" charset="0"/>
            </a:endParaRPr>
          </a:p>
        </p:txBody>
      </p:sp>
      <p:sp>
        <p:nvSpPr>
          <p:cNvPr id="9" name="TextBox 8"/>
          <p:cNvSpPr txBox="1"/>
          <p:nvPr userDrawn="1"/>
        </p:nvSpPr>
        <p:spPr>
          <a:xfrm>
            <a:off x="68580" y="6528300"/>
            <a:ext cx="1684329" cy="276999"/>
          </a:xfrm>
          <a:prstGeom prst="rect">
            <a:avLst/>
          </a:prstGeom>
          <a:noFill/>
        </p:spPr>
        <p:txBody>
          <a:bodyPr wrap="square" rtlCol="0">
            <a:spAutoFit/>
          </a:bodyPr>
          <a:lstStyle/>
          <a:p>
            <a:pPr algn="l"/>
            <a:r>
              <a:rPr lang="en-US" sz="1200" b="1" dirty="0">
                <a:solidFill>
                  <a:schemeClr val="accent1"/>
                </a:solidFill>
                <a:latin typeface="+mn-lt"/>
              </a:rPr>
              <a:t>Your </a:t>
            </a:r>
            <a:r>
              <a:rPr lang="en-US" sz="1200" b="1" baseline="0" dirty="0">
                <a:solidFill>
                  <a:schemeClr val="accent1"/>
                </a:solidFill>
                <a:latin typeface="+mn-lt"/>
              </a:rPr>
              <a:t>Coffee Shop</a:t>
            </a:r>
            <a:endParaRPr lang="en-US" sz="1200" b="1" dirty="0">
              <a:solidFill>
                <a:schemeClr val="accent1"/>
              </a:solidFill>
              <a:latin typeface="+mn-lt"/>
            </a:endParaRPr>
          </a:p>
        </p:txBody>
      </p:sp>
    </p:spTree>
    <p:extLst>
      <p:ext uri="{BB962C8B-B14F-4D97-AF65-F5344CB8AC3E}">
        <p14:creationId xmlns:p14="http://schemas.microsoft.com/office/powerpoint/2010/main" val="3008118459"/>
      </p:ext>
    </p:extLst>
  </p:cSld>
  <p:clrMap bg1="lt1" tx1="dk1" bg2="lt2" tx2="dk2" accent1="accent1" accent2="accent2" accent3="accent3" accent4="accent4" accent5="accent5" accent6="accent6" hlink="hlink" folHlink="folHlink"/>
  <p:sldLayoutIdLst>
    <p:sldLayoutId id="2147483651" r:id="rId1"/>
    <p:sldLayoutId id="2147483662" r:id="rId2"/>
    <p:sldLayoutId id="2147483781" r:id="rId3"/>
    <p:sldLayoutId id="214748369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 y="0"/>
            <a:ext cx="1219200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Placeholder 1"/>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6" name="Rectangle 5"/>
          <p:cNvSpPr/>
          <p:nvPr/>
        </p:nvSpPr>
        <p:spPr>
          <a:xfrm>
            <a:off x="0" y="0"/>
            <a:ext cx="12192000" cy="6858000"/>
          </a:xfrm>
          <a:prstGeom prst="rect">
            <a:avLst/>
          </a:prstGeom>
          <a:solidFill>
            <a:schemeClr val="accent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p:cNvSpPr txBox="1"/>
          <p:nvPr/>
        </p:nvSpPr>
        <p:spPr>
          <a:xfrm>
            <a:off x="3973467" y="4658381"/>
            <a:ext cx="4245073" cy="646331"/>
          </a:xfrm>
          <a:prstGeom prst="rect">
            <a:avLst/>
          </a:prstGeom>
          <a:noFill/>
        </p:spPr>
        <p:txBody>
          <a:bodyPr wrap="square" rtlCol="0">
            <a:spAutoFit/>
          </a:bodyPr>
          <a:lstStyle/>
          <a:p>
            <a:pPr algn="ctr"/>
            <a:r>
              <a:rPr lang="en-US" sz="3600" b="1" dirty="0">
                <a:solidFill>
                  <a:schemeClr val="bg1"/>
                </a:solidFill>
                <a:latin typeface="Lato Black" panose="020F0502020204030203" pitchFamily="34" charset="0"/>
                <a:ea typeface="Lato Black" panose="020F0502020204030203" pitchFamily="34" charset="0"/>
                <a:cs typeface="Lato Black" panose="020F0502020204030203" pitchFamily="34" charset="0"/>
              </a:rPr>
              <a:t>Bundles of Dough</a:t>
            </a:r>
          </a:p>
        </p:txBody>
      </p:sp>
      <p:sp>
        <p:nvSpPr>
          <p:cNvPr id="23" name="TextBox 22"/>
          <p:cNvSpPr txBox="1"/>
          <p:nvPr/>
        </p:nvSpPr>
        <p:spPr>
          <a:xfrm>
            <a:off x="4902405" y="6423298"/>
            <a:ext cx="2387192" cy="338554"/>
          </a:xfrm>
          <a:prstGeom prst="rect">
            <a:avLst/>
          </a:prstGeom>
          <a:noFill/>
        </p:spPr>
        <p:txBody>
          <a:bodyPr wrap="none" rtlCol="0">
            <a:spAutoFit/>
          </a:bodyPr>
          <a:lstStyle/>
          <a:p>
            <a:pPr algn="ctr"/>
            <a:r>
              <a:rPr lang="en-US" sz="1600" spc="600" dirty="0">
                <a:solidFill>
                  <a:schemeClr val="bg1"/>
                </a:solidFill>
                <a:latin typeface="Lato" panose="020F0502020204030203" pitchFamily="34" charset="0"/>
                <a:ea typeface="Lato" panose="020F0502020204030203" pitchFamily="34" charset="0"/>
                <a:cs typeface="Lato" panose="020F0502020204030203" pitchFamily="34" charset="0"/>
              </a:rPr>
              <a:t>Data Analysis</a:t>
            </a:r>
          </a:p>
        </p:txBody>
      </p:sp>
      <p:pic>
        <p:nvPicPr>
          <p:cNvPr id="7" name="Picture 6">
            <a:extLst>
              <a:ext uri="{FF2B5EF4-FFF2-40B4-BE49-F238E27FC236}">
                <a16:creationId xmlns:a16="http://schemas.microsoft.com/office/drawing/2014/main" id="{541B454C-8FED-402C-8620-B7E4513F5A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4620126"/>
          </a:xfrm>
          <a:prstGeom prst="rect">
            <a:avLst/>
          </a:prstGeom>
        </p:spPr>
      </p:pic>
    </p:spTree>
    <p:extLst>
      <p:ext uri="{BB962C8B-B14F-4D97-AF65-F5344CB8AC3E}">
        <p14:creationId xmlns:p14="http://schemas.microsoft.com/office/powerpoint/2010/main" val="1372233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FFFA2A-C4E6-C64B-ABE4-4667960533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 y="2051050"/>
            <a:ext cx="11658600" cy="2755900"/>
          </a:xfrm>
          <a:prstGeom prst="rect">
            <a:avLst/>
          </a:prstGeom>
        </p:spPr>
      </p:pic>
      <p:sp>
        <p:nvSpPr>
          <p:cNvPr id="3" name="TextBox 2">
            <a:extLst>
              <a:ext uri="{FF2B5EF4-FFF2-40B4-BE49-F238E27FC236}">
                <a16:creationId xmlns:a16="http://schemas.microsoft.com/office/drawing/2014/main" id="{CE7D0AAB-CCD0-C24C-A382-A39EAC377D13}"/>
              </a:ext>
            </a:extLst>
          </p:cNvPr>
          <p:cNvSpPr txBox="1"/>
          <p:nvPr/>
        </p:nvSpPr>
        <p:spPr>
          <a:xfrm>
            <a:off x="1376624" y="1286189"/>
            <a:ext cx="9133952" cy="646331"/>
          </a:xfrm>
          <a:prstGeom prst="rect">
            <a:avLst/>
          </a:prstGeom>
          <a:noFill/>
        </p:spPr>
        <p:txBody>
          <a:bodyPr wrap="square" rtlCol="0">
            <a:spAutoFit/>
          </a:bodyPr>
          <a:lstStyle/>
          <a:p>
            <a:r>
              <a:rPr lang="en-US" dirty="0">
                <a:solidFill>
                  <a:schemeClr val="accent1">
                    <a:lumMod val="75000"/>
                  </a:schemeClr>
                </a:solidFill>
              </a:rPr>
              <a:t>Used </a:t>
            </a:r>
            <a:r>
              <a:rPr lang="en-US" u="sng" dirty="0" err="1">
                <a:solidFill>
                  <a:schemeClr val="accent1">
                    <a:lumMod val="75000"/>
                  </a:schemeClr>
                </a:solidFill>
              </a:rPr>
              <a:t>mlxtrend</a:t>
            </a:r>
            <a:r>
              <a:rPr lang="en-US" dirty="0">
                <a:solidFill>
                  <a:schemeClr val="accent1">
                    <a:lumMod val="75000"/>
                  </a:schemeClr>
                </a:solidFill>
              </a:rPr>
              <a:t> library, which is usually used for Shopping Basket Analysis to predict existing relations between various Item purchased</a:t>
            </a:r>
          </a:p>
        </p:txBody>
      </p:sp>
    </p:spTree>
    <p:extLst>
      <p:ext uri="{BB962C8B-B14F-4D97-AF65-F5344CB8AC3E}">
        <p14:creationId xmlns:p14="http://schemas.microsoft.com/office/powerpoint/2010/main" val="16179213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900" y="212891"/>
            <a:ext cx="4151464" cy="5980394"/>
          </a:xfrm>
          <a:prstGeom prst="rect">
            <a:avLst/>
          </a:prstGeom>
        </p:spPr>
      </p:pic>
      <p:sp>
        <p:nvSpPr>
          <p:cNvPr id="11" name="TextBox 10"/>
          <p:cNvSpPr txBox="1"/>
          <p:nvPr/>
        </p:nvSpPr>
        <p:spPr>
          <a:xfrm>
            <a:off x="2073749" y="1811629"/>
            <a:ext cx="4601372" cy="486287"/>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THANK YOU!</a:t>
            </a:r>
          </a:p>
        </p:txBody>
      </p:sp>
      <p:sp>
        <p:nvSpPr>
          <p:cNvPr id="12" name="Shape 5099"/>
          <p:cNvSpPr/>
          <p:nvPr/>
        </p:nvSpPr>
        <p:spPr>
          <a:xfrm>
            <a:off x="2146626" y="3543124"/>
            <a:ext cx="254834" cy="243225"/>
          </a:xfrm>
          <a:custGeom>
            <a:avLst/>
            <a:gdLst/>
            <a:ahLst/>
            <a:cxnLst/>
            <a:rect l="0" t="0" r="0" b="0"/>
            <a:pathLst>
              <a:path w="120000" h="120000" extrusionOk="0">
                <a:moveTo>
                  <a:pt x="94490" y="91015"/>
                </a:moveTo>
                <a:lnTo>
                  <a:pt x="94490" y="91015"/>
                </a:lnTo>
                <a:cubicBezTo>
                  <a:pt x="78351" y="83972"/>
                  <a:pt x="73926" y="79097"/>
                  <a:pt x="73926" y="67178"/>
                </a:cubicBezTo>
                <a:cubicBezTo>
                  <a:pt x="73926" y="62302"/>
                  <a:pt x="78351" y="64740"/>
                  <a:pt x="80694" y="52821"/>
                </a:cubicBezTo>
                <a:cubicBezTo>
                  <a:pt x="80694" y="47674"/>
                  <a:pt x="85379" y="52821"/>
                  <a:pt x="85379" y="40902"/>
                </a:cubicBezTo>
                <a:cubicBezTo>
                  <a:pt x="85379" y="35756"/>
                  <a:pt x="83036" y="35756"/>
                  <a:pt x="83036" y="35756"/>
                </a:cubicBezTo>
                <a:cubicBezTo>
                  <a:pt x="83036" y="35756"/>
                  <a:pt x="85379" y="28713"/>
                  <a:pt x="85379" y="23837"/>
                </a:cubicBezTo>
                <a:cubicBezTo>
                  <a:pt x="85379" y="16523"/>
                  <a:pt x="83036" y="0"/>
                  <a:pt x="59869" y="0"/>
                </a:cubicBezTo>
                <a:cubicBezTo>
                  <a:pt x="36702" y="0"/>
                  <a:pt x="34360" y="16523"/>
                  <a:pt x="34360" y="23837"/>
                </a:cubicBezTo>
                <a:cubicBezTo>
                  <a:pt x="34360" y="28713"/>
                  <a:pt x="36702" y="35756"/>
                  <a:pt x="36702" y="35756"/>
                </a:cubicBezTo>
                <a:cubicBezTo>
                  <a:pt x="36702" y="35756"/>
                  <a:pt x="34360" y="35756"/>
                  <a:pt x="34360" y="40902"/>
                </a:cubicBezTo>
                <a:cubicBezTo>
                  <a:pt x="34360" y="52821"/>
                  <a:pt x="39045" y="47674"/>
                  <a:pt x="39045" y="52821"/>
                </a:cubicBezTo>
                <a:cubicBezTo>
                  <a:pt x="41388" y="64740"/>
                  <a:pt x="46073" y="62302"/>
                  <a:pt x="46073" y="67178"/>
                </a:cubicBezTo>
                <a:cubicBezTo>
                  <a:pt x="46073" y="79097"/>
                  <a:pt x="41388" y="83972"/>
                  <a:pt x="25249" y="91015"/>
                </a:cubicBezTo>
                <a:cubicBezTo>
                  <a:pt x="9110" y="95891"/>
                  <a:pt x="0" y="102934"/>
                  <a:pt x="0" y="107810"/>
                </a:cubicBezTo>
                <a:cubicBezTo>
                  <a:pt x="0" y="110248"/>
                  <a:pt x="0" y="119729"/>
                  <a:pt x="0" y="119729"/>
                </a:cubicBezTo>
                <a:cubicBezTo>
                  <a:pt x="59869" y="119729"/>
                  <a:pt x="59869" y="119729"/>
                  <a:pt x="59869" y="119729"/>
                </a:cubicBezTo>
                <a:cubicBezTo>
                  <a:pt x="119739" y="119729"/>
                  <a:pt x="119739" y="119729"/>
                  <a:pt x="119739" y="119729"/>
                </a:cubicBezTo>
                <a:cubicBezTo>
                  <a:pt x="119739" y="119729"/>
                  <a:pt x="119739" y="110248"/>
                  <a:pt x="119739" y="107810"/>
                </a:cubicBezTo>
                <a:cubicBezTo>
                  <a:pt x="119739" y="102934"/>
                  <a:pt x="110629" y="95891"/>
                  <a:pt x="94490" y="91015"/>
                </a:cubicBezTo>
              </a:path>
            </a:pathLst>
          </a:custGeom>
          <a:solidFill>
            <a:schemeClr val="accent1"/>
          </a:solidFill>
          <a:ln>
            <a:noFill/>
          </a:ln>
        </p:spPr>
        <p:txBody>
          <a:bodyPr lIns="45700" tIns="22850" rIns="45700" bIns="22850" anchor="ctr" anchorCtr="0">
            <a:noAutofit/>
          </a:bodyPr>
          <a:lstStyle/>
          <a:p>
            <a:endParaRPr>
              <a:solidFill>
                <a:schemeClr val="dk1"/>
              </a:solidFill>
              <a:latin typeface="Roboto"/>
              <a:ea typeface="Roboto"/>
              <a:cs typeface="Roboto"/>
              <a:sym typeface="Roboto"/>
            </a:endParaRPr>
          </a:p>
        </p:txBody>
      </p:sp>
      <p:sp>
        <p:nvSpPr>
          <p:cNvPr id="13" name="Shape 5104"/>
          <p:cNvSpPr/>
          <p:nvPr/>
        </p:nvSpPr>
        <p:spPr>
          <a:xfrm>
            <a:off x="2146626" y="4119620"/>
            <a:ext cx="254834" cy="157609"/>
          </a:xfrm>
          <a:custGeom>
            <a:avLst/>
            <a:gdLst/>
            <a:ahLst/>
            <a:cxnLst/>
            <a:rect l="0" t="0" r="0" b="0"/>
            <a:pathLst>
              <a:path w="120000" h="120000" extrusionOk="0">
                <a:moveTo>
                  <a:pt x="4685" y="11368"/>
                </a:moveTo>
                <a:lnTo>
                  <a:pt x="4685" y="11368"/>
                </a:lnTo>
                <a:cubicBezTo>
                  <a:pt x="9110" y="14736"/>
                  <a:pt x="52841" y="52631"/>
                  <a:pt x="52841" y="52631"/>
                </a:cubicBezTo>
                <a:cubicBezTo>
                  <a:pt x="55184" y="56000"/>
                  <a:pt x="57527" y="56000"/>
                  <a:pt x="60130" y="56000"/>
                </a:cubicBezTo>
                <a:cubicBezTo>
                  <a:pt x="62212" y="56000"/>
                  <a:pt x="64555" y="56000"/>
                  <a:pt x="64555" y="52631"/>
                </a:cubicBezTo>
                <a:cubicBezTo>
                  <a:pt x="66637" y="52631"/>
                  <a:pt x="110629" y="14736"/>
                  <a:pt x="112971" y="11368"/>
                </a:cubicBezTo>
                <a:cubicBezTo>
                  <a:pt x="117657" y="7578"/>
                  <a:pt x="119739" y="0"/>
                  <a:pt x="115314" y="0"/>
                </a:cubicBezTo>
                <a:cubicBezTo>
                  <a:pt x="4685" y="0"/>
                  <a:pt x="4685" y="0"/>
                  <a:pt x="4685" y="0"/>
                </a:cubicBezTo>
                <a:cubicBezTo>
                  <a:pt x="0" y="0"/>
                  <a:pt x="2342" y="7578"/>
                  <a:pt x="4685" y="11368"/>
                </a:cubicBezTo>
                <a:close/>
                <a:moveTo>
                  <a:pt x="115314" y="33684"/>
                </a:moveTo>
                <a:lnTo>
                  <a:pt x="115314" y="33684"/>
                </a:lnTo>
                <a:cubicBezTo>
                  <a:pt x="112971" y="33684"/>
                  <a:pt x="66637" y="71157"/>
                  <a:pt x="64555" y="74947"/>
                </a:cubicBezTo>
                <a:cubicBezTo>
                  <a:pt x="64555" y="74947"/>
                  <a:pt x="62212" y="74947"/>
                  <a:pt x="60130" y="74947"/>
                </a:cubicBezTo>
                <a:cubicBezTo>
                  <a:pt x="57527" y="74947"/>
                  <a:pt x="55184" y="74947"/>
                  <a:pt x="52841" y="74947"/>
                </a:cubicBezTo>
                <a:cubicBezTo>
                  <a:pt x="50498" y="71157"/>
                  <a:pt x="7028" y="33684"/>
                  <a:pt x="4685" y="33684"/>
                </a:cubicBezTo>
                <a:cubicBezTo>
                  <a:pt x="2342" y="30315"/>
                  <a:pt x="2342" y="33684"/>
                  <a:pt x="2342" y="33684"/>
                </a:cubicBezTo>
                <a:cubicBezTo>
                  <a:pt x="2342" y="37052"/>
                  <a:pt x="2342" y="112000"/>
                  <a:pt x="2342" y="112000"/>
                </a:cubicBezTo>
                <a:cubicBezTo>
                  <a:pt x="2342" y="115789"/>
                  <a:pt x="4685" y="119578"/>
                  <a:pt x="9110" y="119578"/>
                </a:cubicBezTo>
                <a:cubicBezTo>
                  <a:pt x="110629" y="119578"/>
                  <a:pt x="110629" y="119578"/>
                  <a:pt x="110629" y="119578"/>
                </a:cubicBezTo>
                <a:cubicBezTo>
                  <a:pt x="115314" y="119578"/>
                  <a:pt x="117657" y="115789"/>
                  <a:pt x="117657" y="112000"/>
                </a:cubicBezTo>
                <a:cubicBezTo>
                  <a:pt x="117657" y="112000"/>
                  <a:pt x="117657" y="37052"/>
                  <a:pt x="117657" y="33684"/>
                </a:cubicBezTo>
                <a:cubicBezTo>
                  <a:pt x="117657" y="33684"/>
                  <a:pt x="117657" y="30315"/>
                  <a:pt x="115314" y="33684"/>
                </a:cubicBezTo>
                <a:close/>
              </a:path>
            </a:pathLst>
          </a:custGeom>
          <a:solidFill>
            <a:schemeClr val="accent1"/>
          </a:solidFill>
          <a:ln>
            <a:noFill/>
          </a:ln>
        </p:spPr>
        <p:txBody>
          <a:bodyPr lIns="45700" tIns="22850" rIns="45700" bIns="22850" anchor="ctr" anchorCtr="0">
            <a:noAutofit/>
          </a:bodyPr>
          <a:lstStyle/>
          <a:p>
            <a:endParaRPr>
              <a:solidFill>
                <a:schemeClr val="dk1"/>
              </a:solidFill>
              <a:latin typeface="Roboto"/>
              <a:ea typeface="Roboto"/>
              <a:cs typeface="Roboto"/>
              <a:sym typeface="Roboto"/>
            </a:endParaRPr>
          </a:p>
        </p:txBody>
      </p:sp>
      <p:sp>
        <p:nvSpPr>
          <p:cNvPr id="14" name="Shape 5124"/>
          <p:cNvSpPr/>
          <p:nvPr/>
        </p:nvSpPr>
        <p:spPr>
          <a:xfrm>
            <a:off x="2196231" y="4610500"/>
            <a:ext cx="155623" cy="268520"/>
          </a:xfrm>
          <a:custGeom>
            <a:avLst/>
            <a:gdLst/>
            <a:ahLst/>
            <a:cxnLst/>
            <a:rect l="0" t="0" r="0" b="0"/>
            <a:pathLst>
              <a:path w="120000" h="120000" extrusionOk="0">
                <a:moveTo>
                  <a:pt x="100918" y="0"/>
                </a:moveTo>
                <a:lnTo>
                  <a:pt x="100918" y="0"/>
                </a:lnTo>
                <a:cubicBezTo>
                  <a:pt x="18657" y="0"/>
                  <a:pt x="18657" y="0"/>
                  <a:pt x="18657" y="0"/>
                </a:cubicBezTo>
                <a:cubicBezTo>
                  <a:pt x="7208" y="0"/>
                  <a:pt x="0" y="4417"/>
                  <a:pt x="0" y="10797"/>
                </a:cubicBezTo>
                <a:cubicBezTo>
                  <a:pt x="0" y="106503"/>
                  <a:pt x="0" y="106503"/>
                  <a:pt x="0" y="106503"/>
                </a:cubicBezTo>
                <a:cubicBezTo>
                  <a:pt x="0" y="112883"/>
                  <a:pt x="7208" y="119754"/>
                  <a:pt x="18657" y="119754"/>
                </a:cubicBezTo>
                <a:cubicBezTo>
                  <a:pt x="100918" y="119754"/>
                  <a:pt x="100918" y="119754"/>
                  <a:pt x="100918" y="119754"/>
                </a:cubicBezTo>
                <a:cubicBezTo>
                  <a:pt x="112367" y="119754"/>
                  <a:pt x="119575" y="112883"/>
                  <a:pt x="119575" y="106503"/>
                </a:cubicBezTo>
                <a:cubicBezTo>
                  <a:pt x="119575" y="10797"/>
                  <a:pt x="119575" y="10797"/>
                  <a:pt x="119575" y="10797"/>
                </a:cubicBezTo>
                <a:cubicBezTo>
                  <a:pt x="119575" y="4417"/>
                  <a:pt x="112367" y="0"/>
                  <a:pt x="100918" y="0"/>
                </a:cubicBezTo>
                <a:close/>
                <a:moveTo>
                  <a:pt x="59787" y="112883"/>
                </a:moveTo>
                <a:lnTo>
                  <a:pt x="59787" y="112883"/>
                </a:lnTo>
                <a:cubicBezTo>
                  <a:pt x="52155" y="112883"/>
                  <a:pt x="44946" y="110674"/>
                  <a:pt x="44946" y="108711"/>
                </a:cubicBezTo>
                <a:cubicBezTo>
                  <a:pt x="44946" y="104294"/>
                  <a:pt x="52155" y="102085"/>
                  <a:pt x="59787" y="102085"/>
                </a:cubicBezTo>
                <a:cubicBezTo>
                  <a:pt x="67420" y="102085"/>
                  <a:pt x="74628" y="104294"/>
                  <a:pt x="74628" y="108711"/>
                </a:cubicBezTo>
                <a:cubicBezTo>
                  <a:pt x="74628" y="110674"/>
                  <a:pt x="67420" y="112883"/>
                  <a:pt x="59787" y="112883"/>
                </a:cubicBezTo>
                <a:close/>
                <a:moveTo>
                  <a:pt x="104734" y="95705"/>
                </a:moveTo>
                <a:lnTo>
                  <a:pt x="104734" y="95705"/>
                </a:lnTo>
                <a:cubicBezTo>
                  <a:pt x="14840" y="95705"/>
                  <a:pt x="14840" y="95705"/>
                  <a:pt x="14840" y="95705"/>
                </a:cubicBezTo>
                <a:cubicBezTo>
                  <a:pt x="14840" y="15214"/>
                  <a:pt x="14840" y="15214"/>
                  <a:pt x="14840" y="15214"/>
                </a:cubicBezTo>
                <a:cubicBezTo>
                  <a:pt x="104734" y="15214"/>
                  <a:pt x="104734" y="15214"/>
                  <a:pt x="104734" y="15214"/>
                </a:cubicBezTo>
                <a:lnTo>
                  <a:pt x="104734" y="95705"/>
                </a:lnTo>
                <a:close/>
              </a:path>
            </a:pathLst>
          </a:custGeom>
          <a:solidFill>
            <a:schemeClr val="accent1"/>
          </a:solidFill>
          <a:ln>
            <a:noFill/>
          </a:ln>
        </p:spPr>
        <p:txBody>
          <a:bodyPr lIns="45700" tIns="22850" rIns="45700" bIns="22850" anchor="ctr" anchorCtr="0">
            <a:noAutofit/>
          </a:bodyPr>
          <a:lstStyle/>
          <a:p>
            <a:endParaRPr>
              <a:solidFill>
                <a:schemeClr val="dk1"/>
              </a:solidFill>
              <a:latin typeface="Roboto"/>
              <a:ea typeface="Roboto"/>
              <a:cs typeface="Roboto"/>
              <a:sym typeface="Roboto"/>
            </a:endParaRPr>
          </a:p>
        </p:txBody>
      </p:sp>
      <p:sp>
        <p:nvSpPr>
          <p:cNvPr id="15" name="Rectangle 14"/>
          <p:cNvSpPr/>
          <p:nvPr/>
        </p:nvSpPr>
        <p:spPr>
          <a:xfrm>
            <a:off x="2073748" y="2971949"/>
            <a:ext cx="2829569" cy="291298"/>
          </a:xfrm>
          <a:prstGeom prst="rect">
            <a:avLst/>
          </a:prstGeom>
        </p:spPr>
        <p:txBody>
          <a:bodyPr wrap="square">
            <a:spAutoFit/>
          </a:bodyPr>
          <a:lstStyle/>
          <a:p>
            <a:pPr>
              <a:lnSpc>
                <a:spcPct val="120000"/>
              </a:lnSpc>
            </a:pPr>
            <a:r>
              <a:rPr lang="en-US" sz="1200" b="1" dirty="0">
                <a:solidFill>
                  <a:schemeClr val="bg1"/>
                </a:solidFill>
                <a:latin typeface="Lato" panose="020F0502020204030203" pitchFamily="34" charset="0"/>
                <a:ea typeface="Lato" panose="020F0502020204030203" pitchFamily="34" charset="0"/>
                <a:cs typeface="Lato" panose="020F0502020204030203" pitchFamily="34" charset="0"/>
              </a:rPr>
              <a:t>Any Questions???</a:t>
            </a:r>
          </a:p>
        </p:txBody>
      </p:sp>
      <p:sp>
        <p:nvSpPr>
          <p:cNvPr id="16" name="Rectangle 15"/>
          <p:cNvSpPr/>
          <p:nvPr/>
        </p:nvSpPr>
        <p:spPr>
          <a:xfrm>
            <a:off x="2492848" y="3533981"/>
            <a:ext cx="2829569" cy="291298"/>
          </a:xfrm>
          <a:prstGeom prst="rect">
            <a:avLst/>
          </a:prstGeom>
        </p:spPr>
        <p:txBody>
          <a:bodyPr wrap="square">
            <a:spAutoFit/>
          </a:bodyPr>
          <a:lstStyle/>
          <a:p>
            <a:pPr>
              <a:lnSpc>
                <a:spcPct val="120000"/>
              </a:lnSpc>
            </a:pPr>
            <a:r>
              <a:rPr lang="en-US" sz="1200" b="1" dirty="0">
                <a:solidFill>
                  <a:schemeClr val="accent1"/>
                </a:solidFill>
                <a:latin typeface="Lato" panose="020F0502020204030203" pitchFamily="34" charset="0"/>
                <a:ea typeface="Lato" panose="020F0502020204030203" pitchFamily="34" charset="0"/>
                <a:cs typeface="Lato" panose="020F0502020204030203" pitchFamily="34" charset="0"/>
              </a:rPr>
              <a:t>Andrew, Ava, Ghassan &amp; Nikki </a:t>
            </a:r>
          </a:p>
        </p:txBody>
      </p:sp>
      <p:sp>
        <p:nvSpPr>
          <p:cNvPr id="17" name="Rectangle 16"/>
          <p:cNvSpPr/>
          <p:nvPr/>
        </p:nvSpPr>
        <p:spPr>
          <a:xfrm>
            <a:off x="2492848" y="4052776"/>
            <a:ext cx="2829569" cy="291298"/>
          </a:xfrm>
          <a:prstGeom prst="rect">
            <a:avLst/>
          </a:prstGeom>
        </p:spPr>
        <p:txBody>
          <a:bodyPr wrap="square">
            <a:spAutoFit/>
          </a:bodyPr>
          <a:lstStyle/>
          <a:p>
            <a:pPr>
              <a:lnSpc>
                <a:spcPct val="120000"/>
              </a:lnSpc>
            </a:pPr>
            <a:r>
              <a:rPr lang="en-US" sz="1200" b="1" dirty="0">
                <a:solidFill>
                  <a:schemeClr val="accent1"/>
                </a:solidFill>
                <a:latin typeface="Lato" panose="020F0502020204030203" pitchFamily="34" charset="0"/>
                <a:ea typeface="Lato" panose="020F0502020204030203" pitchFamily="34" charset="0"/>
                <a:cs typeface="Lato" panose="020F0502020204030203" pitchFamily="34" charset="0"/>
              </a:rPr>
              <a:t>anavghni@gmail.com</a:t>
            </a:r>
          </a:p>
        </p:txBody>
      </p:sp>
      <p:sp>
        <p:nvSpPr>
          <p:cNvPr id="18" name="Rectangle 17"/>
          <p:cNvSpPr/>
          <p:nvPr/>
        </p:nvSpPr>
        <p:spPr>
          <a:xfrm>
            <a:off x="2492847" y="4567463"/>
            <a:ext cx="2829569" cy="291298"/>
          </a:xfrm>
          <a:prstGeom prst="rect">
            <a:avLst/>
          </a:prstGeom>
        </p:spPr>
        <p:txBody>
          <a:bodyPr wrap="square">
            <a:spAutoFit/>
          </a:bodyPr>
          <a:lstStyle/>
          <a:p>
            <a:pPr>
              <a:lnSpc>
                <a:spcPct val="120000"/>
              </a:lnSpc>
            </a:pPr>
            <a:r>
              <a:rPr lang="en-US" sz="1200" b="1" dirty="0">
                <a:solidFill>
                  <a:schemeClr val="accent1"/>
                </a:solidFill>
                <a:latin typeface="Lato" panose="020F0502020204030203" pitchFamily="34" charset="0"/>
                <a:ea typeface="Lato" panose="020F0502020204030203" pitchFamily="34" charset="0"/>
                <a:cs typeface="Lato" panose="020F0502020204030203" pitchFamily="34" charset="0"/>
              </a:rPr>
              <a:t>867-5309</a:t>
            </a:r>
          </a:p>
        </p:txBody>
      </p:sp>
    </p:spTree>
    <p:extLst>
      <p:ext uri="{BB962C8B-B14F-4D97-AF65-F5344CB8AC3E}">
        <p14:creationId xmlns:p14="http://schemas.microsoft.com/office/powerpoint/2010/main" val="3456346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ppt_x</p:attrName>
                                        </p:attrNameLst>
                                      </p:cBhvr>
                                      <p:tavLst>
                                        <p:tav tm="0">
                                          <p:val>
                                            <p:strVal val="#ppt_x-#ppt_w*1.125000"/>
                                          </p:val>
                                        </p:tav>
                                        <p:tav tm="100000">
                                          <p:val>
                                            <p:strVal val="#ppt_x"/>
                                          </p:val>
                                        </p:tav>
                                      </p:tavLst>
                                    </p:anim>
                                    <p:animEffect transition="in" filter="wipe(right)">
                                      <p:cBhvr>
                                        <p:cTn id="8" dur="500"/>
                                        <p:tgtEl>
                                          <p:spTgt spid="11"/>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p:cTn id="16" dur="500" fill="hold"/>
                                        <p:tgtEl>
                                          <p:spTgt spid="12"/>
                                        </p:tgtEl>
                                        <p:attrNameLst>
                                          <p:attrName>ppt_w</p:attrName>
                                        </p:attrNameLst>
                                      </p:cBhvr>
                                      <p:tavLst>
                                        <p:tav tm="0">
                                          <p:val>
                                            <p:fltVal val="0"/>
                                          </p:val>
                                        </p:tav>
                                        <p:tav tm="100000">
                                          <p:val>
                                            <p:strVal val="#ppt_w"/>
                                          </p:val>
                                        </p:tav>
                                      </p:tavLst>
                                    </p:anim>
                                    <p:anim calcmode="lin" valueType="num">
                                      <p:cBhvr>
                                        <p:cTn id="17" dur="500" fill="hold"/>
                                        <p:tgtEl>
                                          <p:spTgt spid="12"/>
                                        </p:tgtEl>
                                        <p:attrNameLst>
                                          <p:attrName>ppt_h</p:attrName>
                                        </p:attrNameLst>
                                      </p:cBhvr>
                                      <p:tavLst>
                                        <p:tav tm="0">
                                          <p:val>
                                            <p:fltVal val="0"/>
                                          </p:val>
                                        </p:tav>
                                        <p:tav tm="100000">
                                          <p:val>
                                            <p:strVal val="#ppt_h"/>
                                          </p:val>
                                        </p:tav>
                                      </p:tavLst>
                                    </p:anim>
                                    <p:animEffect transition="in" filter="fade">
                                      <p:cBhvr>
                                        <p:cTn id="18" dur="500"/>
                                        <p:tgtEl>
                                          <p:spTgt spid="12"/>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500"/>
                                        <p:tgtEl>
                                          <p:spTgt spid="16"/>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Effect transition="in" filter="fade">
                                      <p:cBhvr>
                                        <p:cTn id="28" dur="500"/>
                                        <p:tgtEl>
                                          <p:spTgt spid="13"/>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left)">
                                      <p:cBhvr>
                                        <p:cTn id="32" dur="500"/>
                                        <p:tgtEl>
                                          <p:spTgt spid="17"/>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childTnLst>
                          </p:cTn>
                        </p:par>
                        <p:par>
                          <p:cTn id="39" fill="hold">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left)">
                                      <p:cBhvr>
                                        <p:cTn id="42" dur="500"/>
                                        <p:tgtEl>
                                          <p:spTgt spid="18"/>
                                        </p:tgtEl>
                                      </p:cBhvr>
                                    </p:animEffect>
                                  </p:childTnLst>
                                </p:cTn>
                              </p:par>
                            </p:childTnLst>
                          </p:cTn>
                        </p:par>
                        <p:par>
                          <p:cTn id="43" fill="hold">
                            <p:stCondLst>
                              <p:cond delay="4000"/>
                            </p:stCondLst>
                            <p:childTnLst>
                              <p:par>
                                <p:cTn id="44" presetID="10" presetClass="entr" presetSubtype="0" fill="hold" nodeType="afterEffect">
                                  <p:stCondLst>
                                    <p:cond delay="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3" grpId="0" animBg="1"/>
      <p:bldP spid="14" grpId="0" animBg="1"/>
      <p:bldP spid="15" grpId="0"/>
      <p:bldP spid="16" grpId="0"/>
      <p:bldP spid="17" grpId="0"/>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Rectangle 10"/>
          <p:cNvSpPr/>
          <p:nvPr/>
        </p:nvSpPr>
        <p:spPr>
          <a:xfrm>
            <a:off x="-2" y="-30480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961229" y="1811629"/>
            <a:ext cx="3623472" cy="486287"/>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OUR BIG IDEA</a:t>
            </a:r>
          </a:p>
        </p:txBody>
      </p:sp>
      <p:sp>
        <p:nvSpPr>
          <p:cNvPr id="19" name="Rectangle 18"/>
          <p:cNvSpPr/>
          <p:nvPr/>
        </p:nvSpPr>
        <p:spPr>
          <a:xfrm>
            <a:off x="961229" y="2563242"/>
            <a:ext cx="3961291" cy="1102481"/>
          </a:xfrm>
          <a:prstGeom prst="rect">
            <a:avLst/>
          </a:prstGeom>
        </p:spPr>
        <p:txBody>
          <a:bodyPr wrap="square">
            <a:spAutoFit/>
          </a:bodyPr>
          <a:lstStyle/>
          <a:p>
            <a:pPr algn="just">
              <a:lnSpc>
                <a:spcPct val="120000"/>
              </a:lnSpc>
            </a:pPr>
            <a:r>
              <a:rPr lang="en-US" sz="1400" b="1" dirty="0">
                <a:solidFill>
                  <a:schemeClr val="accent1"/>
                </a:solidFill>
                <a:latin typeface="Lato" panose="020F0502020204030203" pitchFamily="34" charset="0"/>
                <a:ea typeface="Lato" panose="020F0502020204030203" pitchFamily="34" charset="0"/>
                <a:cs typeface="Lato" panose="020F0502020204030203" pitchFamily="34" charset="0"/>
              </a:rPr>
              <a:t>Bundles of Dough’s </a:t>
            </a: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mission is to highlight the most commonly purchased items in a given bakery, both on any given day, and within the  context of several months.</a:t>
            </a:r>
          </a:p>
        </p:txBody>
      </p:sp>
      <p:pic>
        <p:nvPicPr>
          <p:cNvPr id="38" name="Picture 37"/>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961229" y="3899962"/>
            <a:ext cx="1907451" cy="2747780"/>
          </a:xfrm>
          <a:prstGeom prst="rect">
            <a:avLst/>
          </a:prstGeom>
        </p:spPr>
      </p:pic>
    </p:spTree>
    <p:extLst>
      <p:ext uri="{BB962C8B-B14F-4D97-AF65-F5344CB8AC3E}">
        <p14:creationId xmlns:p14="http://schemas.microsoft.com/office/powerpoint/2010/main" val="3503053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p:tgtEl>
                                          <p:spTgt spid="18"/>
                                        </p:tgtEl>
                                        <p:attrNameLst>
                                          <p:attrName>ppt_x</p:attrName>
                                        </p:attrNameLst>
                                      </p:cBhvr>
                                      <p:tavLst>
                                        <p:tav tm="0">
                                          <p:val>
                                            <p:strVal val="#ppt_x-#ppt_w*1.125000"/>
                                          </p:val>
                                        </p:tav>
                                        <p:tav tm="100000">
                                          <p:val>
                                            <p:strVal val="#ppt_x"/>
                                          </p:val>
                                        </p:tav>
                                      </p:tavLst>
                                    </p:anim>
                                    <p:animEffect transition="in" filter="wipe(right)">
                                      <p:cBhvr>
                                        <p:cTn id="8" dur="500"/>
                                        <p:tgtEl>
                                          <p:spTgt spid="18"/>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750"/>
                                        <p:tgtEl>
                                          <p:spTgt spid="19"/>
                                        </p:tgtEl>
                                      </p:cBhvr>
                                    </p:animEffect>
                                  </p:childTnLst>
                                </p:cTn>
                              </p:par>
                            </p:childTnLst>
                          </p:cTn>
                        </p:par>
                        <p:par>
                          <p:cTn id="13" fill="hold">
                            <p:stCondLst>
                              <p:cond delay="1250"/>
                            </p:stCondLst>
                            <p:childTnLst>
                              <p:par>
                                <p:cTn id="14" presetID="2" presetClass="entr" presetSubtype="2" decel="30000"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additive="base">
                                        <p:cTn id="16" dur="1000" fill="hold"/>
                                        <p:tgtEl>
                                          <p:spTgt spid="38"/>
                                        </p:tgtEl>
                                        <p:attrNameLst>
                                          <p:attrName>ppt_x</p:attrName>
                                        </p:attrNameLst>
                                      </p:cBhvr>
                                      <p:tavLst>
                                        <p:tav tm="0">
                                          <p:val>
                                            <p:strVal val="1+#ppt_w/2"/>
                                          </p:val>
                                        </p:tav>
                                        <p:tav tm="100000">
                                          <p:val>
                                            <p:strVal val="#ppt_x"/>
                                          </p:val>
                                        </p:tav>
                                      </p:tavLst>
                                    </p:anim>
                                    <p:anim calcmode="lin" valueType="num">
                                      <p:cBhvr additive="base">
                                        <p:cTn id="17" dur="10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Bundles of Dough Flow Chart</a:t>
            </a:r>
          </a:p>
        </p:txBody>
      </p:sp>
      <p:grpSp>
        <p:nvGrpSpPr>
          <p:cNvPr id="3" name="Group 2"/>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a:extLst>
              <a:ext uri="{FF2B5EF4-FFF2-40B4-BE49-F238E27FC236}">
                <a16:creationId xmlns:a16="http://schemas.microsoft.com/office/drawing/2014/main" id="{D210FA48-46E5-4109-B1E1-33D0B0F824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255" y="1056442"/>
            <a:ext cx="11393490" cy="5264459"/>
          </a:xfrm>
          <a:prstGeom prst="rect">
            <a:avLst/>
          </a:prstGeom>
        </p:spPr>
      </p:pic>
    </p:spTree>
    <p:extLst>
      <p:ext uri="{BB962C8B-B14F-4D97-AF65-F5344CB8AC3E}">
        <p14:creationId xmlns:p14="http://schemas.microsoft.com/office/powerpoint/2010/main" val="8452861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Snippet of Raw Data</a:t>
            </a:r>
          </a:p>
        </p:txBody>
      </p:sp>
      <p:grpSp>
        <p:nvGrpSpPr>
          <p:cNvPr id="3" name="Group 2"/>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5" name="Chart 44"/>
          <p:cNvGraphicFramePr/>
          <p:nvPr>
            <p:extLst>
              <p:ext uri="{D42A27DB-BD31-4B8C-83A1-F6EECF244321}">
                <p14:modId xmlns:p14="http://schemas.microsoft.com/office/powerpoint/2010/main" val="2738236195"/>
              </p:ext>
            </p:extLst>
          </p:nvPr>
        </p:nvGraphicFramePr>
        <p:xfrm>
          <a:off x="381000" y="1376680"/>
          <a:ext cx="1769456" cy="2163990"/>
        </p:xfrm>
        <a:graphic>
          <a:graphicData uri="http://schemas.openxmlformats.org/drawingml/2006/chart">
            <c:chart xmlns:c="http://schemas.openxmlformats.org/drawingml/2006/chart" xmlns:r="http://schemas.openxmlformats.org/officeDocument/2006/relationships" r:id="rId3"/>
          </a:graphicData>
        </a:graphic>
      </p:graphicFrame>
      <p:pic>
        <p:nvPicPr>
          <p:cNvPr id="7" name="Picture 6">
            <a:extLst>
              <a:ext uri="{FF2B5EF4-FFF2-40B4-BE49-F238E27FC236}">
                <a16:creationId xmlns:a16="http://schemas.microsoft.com/office/drawing/2014/main" id="{AF15C0FF-5FDF-47E9-922C-D5D6FC3F40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981074"/>
            <a:ext cx="9630833" cy="5876925"/>
          </a:xfrm>
          <a:prstGeom prst="rect">
            <a:avLst/>
          </a:prstGeom>
        </p:spPr>
      </p:pic>
    </p:spTree>
    <p:extLst>
      <p:ext uri="{BB962C8B-B14F-4D97-AF65-F5344CB8AC3E}">
        <p14:creationId xmlns:p14="http://schemas.microsoft.com/office/powerpoint/2010/main" val="16603449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wheel(1)">
                                      <p:cBhvr>
                                        <p:cTn id="11" dur="2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Graphic spid="45"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11" name="Rectangle 10"/>
          <p:cNvSpPr/>
          <p:nvPr/>
        </p:nvSpPr>
        <p:spPr>
          <a:xfrm>
            <a:off x="0" y="0"/>
            <a:ext cx="12192000"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1838427" y="2870981"/>
            <a:ext cx="3251201" cy="390813"/>
          </a:xfrm>
          <a:prstGeom prst="rect">
            <a:avLst/>
          </a:prstGeom>
        </p:spPr>
        <p:txBody>
          <a:bodyPr wrap="square">
            <a:spAutoFit/>
          </a:bodyPr>
          <a:lstStyle/>
          <a:p>
            <a:pPr>
              <a:lnSpc>
                <a:spcPct val="120000"/>
              </a:lnSpc>
            </a:pPr>
            <a:endParaRPr lang="en-US" b="1" dirty="0">
              <a:solidFill>
                <a:schemeClr val="bg1"/>
              </a:solidFill>
              <a:latin typeface="Lato" panose="020F0502020204030203" pitchFamily="34" charset="0"/>
              <a:ea typeface="Lato" panose="020F0502020204030203" pitchFamily="34" charset="0"/>
              <a:cs typeface="Lato" panose="020F0502020204030203" pitchFamily="34" charset="0"/>
            </a:endParaRPr>
          </a:p>
        </p:txBody>
      </p:sp>
      <p:sp>
        <p:nvSpPr>
          <p:cNvPr id="29" name="TextBox 28"/>
          <p:cNvSpPr txBox="1"/>
          <p:nvPr/>
        </p:nvSpPr>
        <p:spPr>
          <a:xfrm>
            <a:off x="694528" y="628650"/>
            <a:ext cx="6925471" cy="486287"/>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The Data Set</a:t>
            </a:r>
          </a:p>
        </p:txBody>
      </p:sp>
      <p:sp>
        <p:nvSpPr>
          <p:cNvPr id="4" name="TextBox 3">
            <a:extLst>
              <a:ext uri="{FF2B5EF4-FFF2-40B4-BE49-F238E27FC236}">
                <a16:creationId xmlns:a16="http://schemas.microsoft.com/office/drawing/2014/main" id="{C3A52750-9E9C-4D33-BA9E-775A37F52508}"/>
              </a:ext>
            </a:extLst>
          </p:cNvPr>
          <p:cNvSpPr txBox="1"/>
          <p:nvPr/>
        </p:nvSpPr>
        <p:spPr>
          <a:xfrm>
            <a:off x="761203" y="1114937"/>
            <a:ext cx="6925471" cy="3693319"/>
          </a:xfrm>
          <a:prstGeom prst="rect">
            <a:avLst/>
          </a:prstGeom>
          <a:noFill/>
        </p:spPr>
        <p:txBody>
          <a:bodyPr wrap="square" rtlCol="0">
            <a:spAutoFit/>
          </a:bodyPr>
          <a:lstStyle/>
          <a:p>
            <a:r>
              <a:rPr lang="en-US" dirty="0">
                <a:solidFill>
                  <a:schemeClr val="bg1"/>
                </a:solidFill>
              </a:rPr>
              <a:t>According to the dataset explanation (found at </a:t>
            </a:r>
            <a:r>
              <a:rPr lang="en-US" dirty="0">
                <a:solidFill>
                  <a:srgbClr val="0070C0"/>
                </a:solidFill>
              </a:rPr>
              <a:t>https://www.kaggle.com/xvivancos/market-basket-analysis/data</a:t>
            </a:r>
            <a:r>
              <a:rPr lang="en-US" dirty="0">
                <a:solidFill>
                  <a:schemeClr val="bg1"/>
                </a:solidFill>
              </a:rPr>
              <a:t>) this data belongs to a bakery called "The Bread Basket", located in Edinburgh, Scotland. This bakery presents a refreshing offer of Argentine and Spanish products. We used this dataset to perform a modeling technique known as Market Basket Analysis. This is based on the idea that one can predict purchasing patterns within items, which is what makes it popular in the field of retail and commerce. This form of analysis helps many forms of businesses understand behavioral patterns and purchase patterns. The idea is to find the link between purchased items. For example, if someone purchases Item1, how likely are they to then also purchase Item2? The answer to this can be found with the application of the </a:t>
            </a:r>
            <a:r>
              <a:rPr lang="en-US" dirty="0" err="1">
                <a:solidFill>
                  <a:schemeClr val="bg1"/>
                </a:solidFill>
              </a:rPr>
              <a:t>Apriori</a:t>
            </a:r>
            <a:r>
              <a:rPr lang="en-US" dirty="0">
                <a:solidFill>
                  <a:schemeClr val="bg1"/>
                </a:solidFill>
              </a:rPr>
              <a:t> Algorithm.</a:t>
            </a:r>
          </a:p>
        </p:txBody>
      </p:sp>
    </p:spTree>
    <p:extLst>
      <p:ext uri="{BB962C8B-B14F-4D97-AF65-F5344CB8AC3E}">
        <p14:creationId xmlns:p14="http://schemas.microsoft.com/office/powerpoint/2010/main" val="14774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p:tgtEl>
                                          <p:spTgt spid="29"/>
                                        </p:tgtEl>
                                        <p:attrNameLst>
                                          <p:attrName>ppt_x</p:attrName>
                                        </p:attrNameLst>
                                      </p:cBhvr>
                                      <p:tavLst>
                                        <p:tav tm="0">
                                          <p:val>
                                            <p:strVal val="#ppt_x-#ppt_w*1.125000"/>
                                          </p:val>
                                        </p:tav>
                                        <p:tav tm="100000">
                                          <p:val>
                                            <p:strVal val="#ppt_x"/>
                                          </p:val>
                                        </p:tav>
                                      </p:tavLst>
                                    </p:anim>
                                    <p:animEffect transition="in" filter="wipe(right)">
                                      <p:cBhvr>
                                        <p:cTn id="8" dur="500"/>
                                        <p:tgtEl>
                                          <p:spTgt spid="29"/>
                                        </p:tgtEl>
                                      </p:cBhvr>
                                    </p:animEffect>
                                  </p:childTnLst>
                                </p:cTn>
                              </p:par>
                            </p:childTnLst>
                          </p:cTn>
                        </p:par>
                        <p:par>
                          <p:cTn id="9" fill="hold">
                            <p:stCondLst>
                              <p:cond delay="500"/>
                            </p:stCondLst>
                            <p:childTnLst>
                              <p:par>
                                <p:cTn id="10" presetID="22" presetClass="entr" presetSubtype="8" fill="hold" grpId="0" nodeType="afterEffect" nodePh="1">
                                  <p:stCondLst>
                                    <p:cond delay="0"/>
                                  </p:stCondLst>
                                  <p:endCondLst>
                                    <p:cond evt="begin" delay="0">
                                      <p:tn val="10"/>
                                    </p:cond>
                                  </p:end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Flask</a:t>
            </a:r>
          </a:p>
        </p:txBody>
      </p:sp>
      <p:grpSp>
        <p:nvGrpSpPr>
          <p:cNvPr id="3" name="Group 2"/>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4" name="Picture Placeholder 13">
            <a:extLst>
              <a:ext uri="{FF2B5EF4-FFF2-40B4-BE49-F238E27FC236}">
                <a16:creationId xmlns:a16="http://schemas.microsoft.com/office/drawing/2014/main" id="{9AD3BD26-62D4-4498-9773-BAFD78492D01}"/>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0946" b="20946"/>
          <a:stretch>
            <a:fillRect/>
          </a:stretch>
        </p:blipFill>
        <p:spPr>
          <a:xfrm>
            <a:off x="0" y="879475"/>
            <a:ext cx="12192000" cy="6858000"/>
          </a:xfrm>
        </p:spPr>
      </p:pic>
    </p:spTree>
    <p:extLst>
      <p:ext uri="{BB962C8B-B14F-4D97-AF65-F5344CB8AC3E}">
        <p14:creationId xmlns:p14="http://schemas.microsoft.com/office/powerpoint/2010/main" val="38707286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SQLITE</a:t>
            </a:r>
          </a:p>
        </p:txBody>
      </p:sp>
      <p:grpSp>
        <p:nvGrpSpPr>
          <p:cNvPr id="3" name="Group 2"/>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4" name="Picture Placeholder 23">
            <a:extLst>
              <a:ext uri="{FF2B5EF4-FFF2-40B4-BE49-F238E27FC236}">
                <a16:creationId xmlns:a16="http://schemas.microsoft.com/office/drawing/2014/main" id="{9E9E3A26-2979-4ABC-A96F-8A8F392EADD7}"/>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5085" b="5085"/>
          <a:stretch>
            <a:fillRect/>
          </a:stretch>
        </p:blipFill>
        <p:spPr>
          <a:xfrm>
            <a:off x="0" y="1055688"/>
            <a:ext cx="12192000" cy="5802312"/>
          </a:xfrm>
        </p:spPr>
      </p:pic>
    </p:spTree>
    <p:extLst>
      <p:ext uri="{BB962C8B-B14F-4D97-AF65-F5344CB8AC3E}">
        <p14:creationId xmlns:p14="http://schemas.microsoft.com/office/powerpoint/2010/main" val="17774468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Graphs Time Series</a:t>
            </a:r>
          </a:p>
        </p:txBody>
      </p:sp>
      <p:grpSp>
        <p:nvGrpSpPr>
          <p:cNvPr id="3" name="Group 2"/>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Picture Placeholder 6">
            <a:extLst>
              <a:ext uri="{FF2B5EF4-FFF2-40B4-BE49-F238E27FC236}">
                <a16:creationId xmlns:a16="http://schemas.microsoft.com/office/drawing/2014/main" id="{A54CD65C-3F88-4070-BB77-8662A922B0A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0141" r="10141"/>
          <a:stretch>
            <a:fillRect/>
          </a:stretch>
        </p:blipFill>
        <p:spPr>
          <a:xfrm>
            <a:off x="0" y="1266092"/>
            <a:ext cx="12192000" cy="5106700"/>
          </a:xfrm>
        </p:spPr>
      </p:pic>
    </p:spTree>
    <p:extLst>
      <p:ext uri="{BB962C8B-B14F-4D97-AF65-F5344CB8AC3E}">
        <p14:creationId xmlns:p14="http://schemas.microsoft.com/office/powerpoint/2010/main" val="9318758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Top 10</a:t>
            </a:r>
          </a:p>
        </p:txBody>
      </p:sp>
      <p:grpSp>
        <p:nvGrpSpPr>
          <p:cNvPr id="3" name="Group 2"/>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Placeholder 7">
            <a:extLst>
              <a:ext uri="{FF2B5EF4-FFF2-40B4-BE49-F238E27FC236}">
                <a16:creationId xmlns:a16="http://schemas.microsoft.com/office/drawing/2014/main" id="{A741DA31-4572-4AFD-9425-E3E290278A8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628" r="2628"/>
          <a:stretch>
            <a:fillRect/>
          </a:stretch>
        </p:blipFill>
        <p:spPr>
          <a:xfrm>
            <a:off x="0" y="1301262"/>
            <a:ext cx="12192000" cy="5556738"/>
          </a:xfrm>
        </p:spPr>
      </p:pic>
    </p:spTree>
    <p:extLst>
      <p:ext uri="{BB962C8B-B14F-4D97-AF65-F5344CB8AC3E}">
        <p14:creationId xmlns:p14="http://schemas.microsoft.com/office/powerpoint/2010/main" val="37949763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34"/>
                                        </p:tgtEl>
                                        <p:attrNameLst>
                                          <p:attrName>style.visibility</p:attrName>
                                        </p:attrNameLst>
                                      </p:cBhvr>
                                      <p:to>
                                        <p:strVal val="visible"/>
                                      </p:to>
                                    </p:set>
                                    <p:animEffect transition="in" filter="fade">
                                      <p:cBhvr>
                                        <p:cTn id="7" dur="500"/>
                                        <p:tgtEl>
                                          <p:spTgt spid="1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4" grpId="0"/>
    </p:bldLst>
  </p:timing>
</p:sld>
</file>

<file path=ppt/theme/theme1.xml><?xml version="1.0" encoding="utf-8"?>
<a:theme xmlns:a="http://schemas.openxmlformats.org/drawingml/2006/main" name="Office Theme">
  <a:themeElements>
    <a:clrScheme name="Custom 1">
      <a:dk1>
        <a:srgbClr val="000000"/>
      </a:dk1>
      <a:lt1>
        <a:srgbClr val="FFFFFF"/>
      </a:lt1>
      <a:dk2>
        <a:srgbClr val="2F2F2F"/>
      </a:dk2>
      <a:lt2>
        <a:srgbClr val="E6E6E6"/>
      </a:lt2>
      <a:accent1>
        <a:srgbClr val="D83B01"/>
      </a:accent1>
      <a:accent2>
        <a:srgbClr val="2F2F2F"/>
      </a:accent2>
      <a:accent3>
        <a:srgbClr val="D2D2D2"/>
      </a:accent3>
      <a:accent4>
        <a:srgbClr val="E6E6E6"/>
      </a:accent4>
      <a:accent5>
        <a:srgbClr val="000000"/>
      </a:accent5>
      <a:accent6>
        <a:srgbClr val="D83B01"/>
      </a:accent6>
      <a:hlink>
        <a:srgbClr val="D83B01"/>
      </a:hlink>
      <a:folHlink>
        <a:srgbClr val="D83B0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ffee Shop Business Pitch Deck" id="{DC3D4A70-E800-4C21-B572-75CCA82695CD}" vid="{45DC29CB-C6FD-4AFA-9C79-6C65DB4D22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F02E0EF7D44C04B9FA644DBFF45FF6A" ma:contentTypeVersion="7" ma:contentTypeDescription="Create a new document." ma:contentTypeScope="" ma:versionID="2e6b4392e6a60142131b061c79ad0e94">
  <xsd:schema xmlns:xsd="http://www.w3.org/2001/XMLSchema" xmlns:xs="http://www.w3.org/2001/XMLSchema" xmlns:p="http://schemas.microsoft.com/office/2006/metadata/properties" xmlns:ns2="876de33e-aaa5-4507-9b92-b84e676ded0d" xmlns:ns3="ef88797d-310b-4d46-ad9c-0c23fa0c8d45" targetNamespace="http://schemas.microsoft.com/office/2006/metadata/properties" ma:root="true" ma:fieldsID="3e0c474f61fa017686f1489b30c34ab9" ns2:_="" ns3:_="">
    <xsd:import namespace="876de33e-aaa5-4507-9b92-b84e676ded0d"/>
    <xsd:import namespace="ef88797d-310b-4d46-ad9c-0c23fa0c8d4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6de33e-aaa5-4507-9b92-b84e676ded0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hidden="true" ma:internalName="LastSharedByUser" ma:readOnly="true">
      <xsd:simpleType>
        <xsd:restriction base="dms:Note"/>
      </xsd:simpleType>
    </xsd:element>
    <xsd:element name="LastSharedByTime" ma:index="11" nillable="true" ma:displayName="Last Shared By Time" ma:description="" ma:hidden="true"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ef88797d-310b-4d46-ad9c-0c23fa0c8d4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descriptio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B0AE9A0-2915-4C09-A615-115A89D2E2EB}">
  <ds:schemaRefs>
    <ds:schemaRef ds:uri="http://schemas.microsoft.com/office/2006/documentManagement/types"/>
    <ds:schemaRef ds:uri="876de33e-aaa5-4507-9b92-b84e676ded0d"/>
    <ds:schemaRef ds:uri="http://purl.org/dc/elements/1.1/"/>
    <ds:schemaRef ds:uri="http://schemas.microsoft.com/office/2006/metadata/properties"/>
    <ds:schemaRef ds:uri="http://schemas.microsoft.com/office/infopath/2007/PartnerControls"/>
    <ds:schemaRef ds:uri="ef88797d-310b-4d46-ad9c-0c23fa0c8d45"/>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5E07BF27-CA4E-4D28-8C8C-649FEE679D05}">
  <ds:schemaRefs>
    <ds:schemaRef ds:uri="http://schemas.microsoft.com/sharepoint/v3/contenttype/forms"/>
  </ds:schemaRefs>
</ds:datastoreItem>
</file>

<file path=customXml/itemProps3.xml><?xml version="1.0" encoding="utf-8"?>
<ds:datastoreItem xmlns:ds="http://schemas.openxmlformats.org/officeDocument/2006/customXml" ds:itemID="{8C73E150-6BC3-467B-9B51-FF3AEE6AB9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6de33e-aaa5-4507-9b92-b84e676ded0d"/>
    <ds:schemaRef ds:uri="ef88797d-310b-4d46-ad9c-0c23fa0c8d4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Retrospect</Template>
  <TotalTime>6108</TotalTime>
  <Words>263</Words>
  <Application>Microsoft Macintosh PowerPoint</Application>
  <PresentationFormat>Widescreen</PresentationFormat>
  <Paragraphs>28</Paragraphs>
  <Slides>11</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Lato</vt:lpstr>
      <vt:lpstr>Lato Black</vt:lpstr>
      <vt:lpstr>Roboto</vt:lpstr>
      <vt:lpstr>Roboto Condensed Light</vt:lpstr>
      <vt:lpstr>Segoe UI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Nikki Statum</dc:creator>
  <cp:lastModifiedBy>Microsoft Office User</cp:lastModifiedBy>
  <cp:revision>12</cp:revision>
  <dcterms:created xsi:type="dcterms:W3CDTF">2018-10-26T00:59:03Z</dcterms:created>
  <dcterms:modified xsi:type="dcterms:W3CDTF">2018-10-31T03:52:42Z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0x0101005F02E0EF7D44C04B9FA644DBFF45FF6A</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v-prabic@microsoft.com</vt:lpwstr>
  </property>
  <property fmtid="{D5CDD505-2E9C-101B-9397-08002B2CF9AE}" pid="6" name="MSIP_Label_f42aa342-8706-4288-bd11-ebb85995028c_SetDate">
    <vt:lpwstr>2018-01-11T00:31:06.4918337Z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